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466737"/>
            <a:ext cx="4919305" cy="32960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Amazon Sales Data Analysis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Amazon is the world's largest e-commerce platform, offering a vast array of products and services to customers globally. This analysis will dive into Amazon's sales data, exploring its diverse revenue streams, top-selling product categories, and innovative pricing strategies to uncover key insights for data-driven decision making.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56440" y="6099453"/>
            <a:ext cx="2042041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Nikhil Yadav</a:t>
            </a:r>
            <a:endParaRPr lang="en-US" sz="2233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1042213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Amazon's Business Model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E-Retail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core business is its e-commerce platform, where customers can purchase a wide range of products directly from the company.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Third-Party Sellers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also enables third-party sellers to list and sell their products on the platform, generating additional revenue streams.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Other Segments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Beyond e-commerce, Amazon has diversified into cloud computing, digital content, and other services, contributing to its overall financial success.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90" y="1598890"/>
            <a:ext cx="5031819" cy="503181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2908" y="936427"/>
            <a:ext cx="7870984" cy="1704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75"/>
              </a:lnSpc>
              <a:buNone/>
            </a:pPr>
            <a:r>
              <a:rPr lang="en-US" sz="358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Revenue Streams: E-Retail, Third-Party Sellers, and Other Segments</a:t>
            </a:r>
            <a:endParaRPr lang="en-US" sz="3580" dirty="0"/>
          </a:p>
        </p:txBody>
      </p:sp>
      <p:sp>
        <p:nvSpPr>
          <p:cNvPr id="7" name="Shape 2"/>
          <p:cNvSpPr/>
          <p:nvPr/>
        </p:nvSpPr>
        <p:spPr>
          <a:xfrm>
            <a:off x="6384250" y="2914055"/>
            <a:ext cx="22860" cy="4379119"/>
          </a:xfrm>
          <a:prstGeom prst="roundRect">
            <a:avLst>
              <a:gd name="adj" fmla="val 119335"/>
            </a:avLst>
          </a:prstGeom>
          <a:solidFill>
            <a:srgbClr val="535455"/>
          </a:solidFill>
          <a:ln/>
        </p:spPr>
      </p:sp>
      <p:sp>
        <p:nvSpPr>
          <p:cNvPr id="8" name="Shape 3"/>
          <p:cNvSpPr/>
          <p:nvPr/>
        </p:nvSpPr>
        <p:spPr>
          <a:xfrm>
            <a:off x="6577370" y="3311723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535455"/>
          </a:solidFill>
          <a:ln/>
        </p:spPr>
      </p:sp>
      <p:sp>
        <p:nvSpPr>
          <p:cNvPr id="9" name="Shape 4"/>
          <p:cNvSpPr/>
          <p:nvPr/>
        </p:nvSpPr>
        <p:spPr>
          <a:xfrm>
            <a:off x="6191131" y="3118604"/>
            <a:ext cx="409099" cy="40909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5"/>
          <p:cNvSpPr/>
          <p:nvPr/>
        </p:nvSpPr>
        <p:spPr>
          <a:xfrm>
            <a:off x="6348532" y="3186708"/>
            <a:ext cx="94178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8"/>
              </a:lnSpc>
              <a:buNone/>
            </a:pPr>
            <a:r>
              <a:rPr lang="en-US" sz="214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48" dirty="0"/>
          </a:p>
        </p:txBody>
      </p:sp>
      <p:sp>
        <p:nvSpPr>
          <p:cNvPr id="11" name="Text 6"/>
          <p:cNvSpPr/>
          <p:nvPr/>
        </p:nvSpPr>
        <p:spPr>
          <a:xfrm>
            <a:off x="7395924" y="3095863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E-Retail</a:t>
            </a:r>
            <a:endParaRPr lang="en-US" sz="1790" dirty="0"/>
          </a:p>
        </p:txBody>
      </p:sp>
      <p:sp>
        <p:nvSpPr>
          <p:cNvPr id="12" name="Text 7"/>
          <p:cNvSpPr/>
          <p:nvPr/>
        </p:nvSpPr>
        <p:spPr>
          <a:xfrm>
            <a:off x="7395924" y="3489008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Direct online sales of a wide range of consumer products, including electronics, home goods, apparel, and more.</a:t>
            </a:r>
            <a:endParaRPr lang="en-US" sz="1432" dirty="0"/>
          </a:p>
        </p:txBody>
      </p:sp>
      <p:sp>
        <p:nvSpPr>
          <p:cNvPr id="13" name="Shape 8"/>
          <p:cNvSpPr/>
          <p:nvPr/>
        </p:nvSpPr>
        <p:spPr>
          <a:xfrm>
            <a:off x="6577370" y="4832033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535455"/>
          </a:solidFill>
          <a:ln/>
        </p:spPr>
      </p:sp>
      <p:sp>
        <p:nvSpPr>
          <p:cNvPr id="14" name="Shape 9"/>
          <p:cNvSpPr/>
          <p:nvPr/>
        </p:nvSpPr>
        <p:spPr>
          <a:xfrm>
            <a:off x="6191131" y="4638913"/>
            <a:ext cx="409099" cy="40909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0"/>
          <p:cNvSpPr/>
          <p:nvPr/>
        </p:nvSpPr>
        <p:spPr>
          <a:xfrm>
            <a:off x="6311979" y="4707017"/>
            <a:ext cx="167283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8"/>
              </a:lnSpc>
              <a:buNone/>
            </a:pPr>
            <a:r>
              <a:rPr lang="en-US" sz="214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48" dirty="0"/>
          </a:p>
        </p:txBody>
      </p:sp>
      <p:sp>
        <p:nvSpPr>
          <p:cNvPr id="16" name="Text 11"/>
          <p:cNvSpPr/>
          <p:nvPr/>
        </p:nvSpPr>
        <p:spPr>
          <a:xfrm>
            <a:off x="7395924" y="4616172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Third-Party Sellers</a:t>
            </a:r>
            <a:endParaRPr lang="en-US" sz="1790" dirty="0"/>
          </a:p>
        </p:txBody>
      </p:sp>
      <p:sp>
        <p:nvSpPr>
          <p:cNvPr id="17" name="Text 12"/>
          <p:cNvSpPr/>
          <p:nvPr/>
        </p:nvSpPr>
        <p:spPr>
          <a:xfrm>
            <a:off x="7395924" y="5009317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Commission-based revenue generated from independent sellers using Amazon's platform to reach a vast customer base.</a:t>
            </a:r>
            <a:endParaRPr lang="en-US" sz="1432" dirty="0"/>
          </a:p>
        </p:txBody>
      </p:sp>
      <p:sp>
        <p:nvSpPr>
          <p:cNvPr id="18" name="Shape 13"/>
          <p:cNvSpPr/>
          <p:nvPr/>
        </p:nvSpPr>
        <p:spPr>
          <a:xfrm>
            <a:off x="6577370" y="6352342"/>
            <a:ext cx="636508" cy="22860"/>
          </a:xfrm>
          <a:prstGeom prst="roundRect">
            <a:avLst>
              <a:gd name="adj" fmla="val 119335"/>
            </a:avLst>
          </a:prstGeom>
          <a:solidFill>
            <a:srgbClr val="535455"/>
          </a:solidFill>
          <a:ln/>
        </p:spPr>
      </p:sp>
      <p:sp>
        <p:nvSpPr>
          <p:cNvPr id="19" name="Shape 14"/>
          <p:cNvSpPr/>
          <p:nvPr/>
        </p:nvSpPr>
        <p:spPr>
          <a:xfrm>
            <a:off x="6191131" y="6159222"/>
            <a:ext cx="409099" cy="40909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5"/>
          <p:cNvSpPr/>
          <p:nvPr/>
        </p:nvSpPr>
        <p:spPr>
          <a:xfrm>
            <a:off x="6311027" y="6227326"/>
            <a:ext cx="169188" cy="2727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8"/>
              </a:lnSpc>
              <a:buNone/>
            </a:pPr>
            <a:r>
              <a:rPr lang="en-US" sz="214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48" dirty="0"/>
          </a:p>
        </p:txBody>
      </p:sp>
      <p:sp>
        <p:nvSpPr>
          <p:cNvPr id="21" name="Text 16"/>
          <p:cNvSpPr/>
          <p:nvPr/>
        </p:nvSpPr>
        <p:spPr>
          <a:xfrm>
            <a:off x="7395924" y="613648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Other Segments</a:t>
            </a:r>
            <a:endParaRPr lang="en-US" sz="1790" dirty="0"/>
          </a:p>
        </p:txBody>
      </p:sp>
      <p:sp>
        <p:nvSpPr>
          <p:cNvPr id="22" name="Text 17"/>
          <p:cNvSpPr/>
          <p:nvPr/>
        </p:nvSpPr>
        <p:spPr>
          <a:xfrm>
            <a:off x="7395924" y="6529626"/>
            <a:ext cx="6597968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Additional revenue streams such as Amazon Web Services (cloud computing), advertising, subscription services, and more.</a:t>
            </a:r>
            <a:endParaRPr lang="en-US" sz="1432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2195274"/>
            <a:ext cx="4990981" cy="38389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3658" y="1327666"/>
            <a:ext cx="7756684" cy="1238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77"/>
              </a:lnSpc>
              <a:buNone/>
            </a:pPr>
            <a:r>
              <a:rPr lang="en-US" sz="3902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Analyzing Amazon's Sales Trends and Growth Patterns</a:t>
            </a:r>
            <a:endParaRPr lang="en-US" sz="3902" dirty="0"/>
          </a:p>
        </p:txBody>
      </p:sp>
      <p:sp>
        <p:nvSpPr>
          <p:cNvPr id="7" name="Shape 2"/>
          <p:cNvSpPr/>
          <p:nvPr/>
        </p:nvSpPr>
        <p:spPr>
          <a:xfrm>
            <a:off x="693658" y="3086457"/>
            <a:ext cx="445889" cy="44588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865227" y="3160752"/>
            <a:ext cx="102632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1"/>
              </a:lnSpc>
              <a:buNone/>
            </a:pPr>
            <a:r>
              <a:rPr lang="en-US" sz="234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41" dirty="0"/>
          </a:p>
        </p:txBody>
      </p:sp>
      <p:sp>
        <p:nvSpPr>
          <p:cNvPr id="9" name="Text 4"/>
          <p:cNvSpPr/>
          <p:nvPr/>
        </p:nvSpPr>
        <p:spPr>
          <a:xfrm>
            <a:off x="1337667" y="3086457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Exponential Growth</a:t>
            </a:r>
            <a:endParaRPr lang="en-US" sz="1951" dirty="0"/>
          </a:p>
        </p:txBody>
      </p:sp>
      <p:sp>
        <p:nvSpPr>
          <p:cNvPr id="10" name="Text 5"/>
          <p:cNvSpPr/>
          <p:nvPr/>
        </p:nvSpPr>
        <p:spPr>
          <a:xfrm>
            <a:off x="1337667" y="3514963"/>
            <a:ext cx="3135273" cy="1268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7"/>
              </a:lnSpc>
              <a:buNone/>
            </a:pPr>
            <a:r>
              <a:rPr lang="en-US" sz="15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has experienced remarkable year-over-year growth in sales, with a CAGR of over 25% in the past decade.</a:t>
            </a:r>
            <a:endParaRPr lang="en-US" sz="1561" dirty="0"/>
          </a:p>
        </p:txBody>
      </p:sp>
      <p:sp>
        <p:nvSpPr>
          <p:cNvPr id="11" name="Shape 6"/>
          <p:cNvSpPr/>
          <p:nvPr/>
        </p:nvSpPr>
        <p:spPr>
          <a:xfrm>
            <a:off x="4671060" y="3086457"/>
            <a:ext cx="445889" cy="44588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4802862" y="3160752"/>
            <a:ext cx="182285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1"/>
              </a:lnSpc>
              <a:buNone/>
            </a:pPr>
            <a:r>
              <a:rPr lang="en-US" sz="234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41" dirty="0"/>
          </a:p>
        </p:txBody>
      </p:sp>
      <p:sp>
        <p:nvSpPr>
          <p:cNvPr id="13" name="Text 8"/>
          <p:cNvSpPr/>
          <p:nvPr/>
        </p:nvSpPr>
        <p:spPr>
          <a:xfrm>
            <a:off x="5315069" y="3086457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Seasonality Factors</a:t>
            </a:r>
            <a:endParaRPr lang="en-US" sz="1951" dirty="0"/>
          </a:p>
        </p:txBody>
      </p:sp>
      <p:sp>
        <p:nvSpPr>
          <p:cNvPr id="14" name="Text 9"/>
          <p:cNvSpPr/>
          <p:nvPr/>
        </p:nvSpPr>
        <p:spPr>
          <a:xfrm>
            <a:off x="5315069" y="3514963"/>
            <a:ext cx="3135273" cy="1268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7"/>
              </a:lnSpc>
              <a:buNone/>
            </a:pPr>
            <a:r>
              <a:rPr lang="en-US" sz="15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sales are influenced by seasonal trends, with peak periods around major holidays and shopping events.</a:t>
            </a:r>
            <a:endParaRPr lang="en-US" sz="1561" dirty="0"/>
          </a:p>
        </p:txBody>
      </p:sp>
      <p:sp>
        <p:nvSpPr>
          <p:cNvPr id="15" name="Shape 10"/>
          <p:cNvSpPr/>
          <p:nvPr/>
        </p:nvSpPr>
        <p:spPr>
          <a:xfrm>
            <a:off x="693658" y="5204698"/>
            <a:ext cx="445889" cy="44588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1"/>
          <p:cNvSpPr/>
          <p:nvPr/>
        </p:nvSpPr>
        <p:spPr>
          <a:xfrm>
            <a:off x="824389" y="5278993"/>
            <a:ext cx="184309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1"/>
              </a:lnSpc>
              <a:buNone/>
            </a:pPr>
            <a:r>
              <a:rPr lang="en-US" sz="234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41" dirty="0"/>
          </a:p>
        </p:txBody>
      </p:sp>
      <p:sp>
        <p:nvSpPr>
          <p:cNvPr id="17" name="Text 12"/>
          <p:cNvSpPr/>
          <p:nvPr/>
        </p:nvSpPr>
        <p:spPr>
          <a:xfrm>
            <a:off x="1337667" y="5204698"/>
            <a:ext cx="2725222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Geographic Expansion</a:t>
            </a:r>
            <a:endParaRPr lang="en-US" sz="1951" dirty="0"/>
          </a:p>
        </p:txBody>
      </p:sp>
      <p:sp>
        <p:nvSpPr>
          <p:cNvPr id="18" name="Text 13"/>
          <p:cNvSpPr/>
          <p:nvPr/>
        </p:nvSpPr>
        <p:spPr>
          <a:xfrm>
            <a:off x="1337667" y="5633204"/>
            <a:ext cx="3135273" cy="1268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7"/>
              </a:lnSpc>
              <a:buNone/>
            </a:pPr>
            <a:r>
              <a:rPr lang="en-US" sz="15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global footprint has expanded significantly, with sales now generated in multiple international markets.</a:t>
            </a:r>
            <a:endParaRPr lang="en-US" sz="1561" dirty="0"/>
          </a:p>
        </p:txBody>
      </p:sp>
      <p:sp>
        <p:nvSpPr>
          <p:cNvPr id="19" name="Shape 14"/>
          <p:cNvSpPr/>
          <p:nvPr/>
        </p:nvSpPr>
        <p:spPr>
          <a:xfrm>
            <a:off x="4671060" y="5204698"/>
            <a:ext cx="445889" cy="445889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5"/>
          <p:cNvSpPr/>
          <p:nvPr/>
        </p:nvSpPr>
        <p:spPr>
          <a:xfrm>
            <a:off x="4807029" y="5278993"/>
            <a:ext cx="173950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41"/>
              </a:lnSpc>
              <a:buNone/>
            </a:pPr>
            <a:r>
              <a:rPr lang="en-US" sz="234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41" dirty="0"/>
          </a:p>
        </p:txBody>
      </p:sp>
      <p:sp>
        <p:nvSpPr>
          <p:cNvPr id="21" name="Text 16"/>
          <p:cNvSpPr/>
          <p:nvPr/>
        </p:nvSpPr>
        <p:spPr>
          <a:xfrm>
            <a:off x="5315069" y="5204698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Dominance</a:t>
            </a:r>
            <a:endParaRPr lang="en-US" sz="1951" dirty="0"/>
          </a:p>
        </p:txBody>
      </p:sp>
      <p:sp>
        <p:nvSpPr>
          <p:cNvPr id="22" name="Text 17"/>
          <p:cNvSpPr/>
          <p:nvPr/>
        </p:nvSpPr>
        <p:spPr>
          <a:xfrm>
            <a:off x="5315069" y="5633204"/>
            <a:ext cx="3135273" cy="1268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7"/>
              </a:lnSpc>
              <a:buNone/>
            </a:pPr>
            <a:r>
              <a:rPr lang="en-US" sz="15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continued growth has solidified its position as the leading e-commerce platform globally.</a:t>
            </a:r>
            <a:endParaRPr lang="en-US" sz="1561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Product Categories and Sales Performance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88594"/>
            <a:ext cx="305442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Top-Selling Categories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best-selling product categories include electronics, home and kitchen, apparel, and books/media.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Emerging Trends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categories like health and personal care, pet supplies, and home improvement are seeing rapid growth.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Niche Segments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also caters to specialized interests, such as automotive parts, industrial supplies, and luxury goods.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98" y="2450425"/>
            <a:ext cx="4992886" cy="33286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0801" y="1166932"/>
            <a:ext cx="7762399" cy="1233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57"/>
              </a:lnSpc>
              <a:buNone/>
            </a:pPr>
            <a:r>
              <a:rPr lang="en-US" sz="388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Identifying Top-Selling Products and Emerging Trends</a:t>
            </a:r>
            <a:endParaRPr lang="en-US" sz="3886" dirty="0"/>
          </a:p>
        </p:txBody>
      </p:sp>
      <p:sp>
        <p:nvSpPr>
          <p:cNvPr id="7" name="Shape 2"/>
          <p:cNvSpPr/>
          <p:nvPr/>
        </p:nvSpPr>
        <p:spPr>
          <a:xfrm>
            <a:off x="690801" y="2696647"/>
            <a:ext cx="3782616" cy="2084308"/>
          </a:xfrm>
          <a:prstGeom prst="roundRect">
            <a:avLst>
              <a:gd name="adj" fmla="val 1421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888087" y="2893933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Best-Sellers</a:t>
            </a:r>
            <a:endParaRPr lang="en-US" sz="1943" dirty="0"/>
          </a:p>
        </p:txBody>
      </p:sp>
      <p:sp>
        <p:nvSpPr>
          <p:cNvPr id="9" name="Text 4"/>
          <p:cNvSpPr/>
          <p:nvPr/>
        </p:nvSpPr>
        <p:spPr>
          <a:xfrm>
            <a:off x="888087" y="3320653"/>
            <a:ext cx="3388043" cy="1263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best-selling products often include consumer electronics, home appliances, and Amazon's own branded devices.</a:t>
            </a:r>
            <a:endParaRPr lang="en-US" sz="1554" dirty="0"/>
          </a:p>
        </p:txBody>
      </p:sp>
      <p:sp>
        <p:nvSpPr>
          <p:cNvPr id="10" name="Shape 5"/>
          <p:cNvSpPr/>
          <p:nvPr/>
        </p:nvSpPr>
        <p:spPr>
          <a:xfrm>
            <a:off x="4670703" y="2696647"/>
            <a:ext cx="3782616" cy="2084308"/>
          </a:xfrm>
          <a:prstGeom prst="roundRect">
            <a:avLst>
              <a:gd name="adj" fmla="val 1421"/>
            </a:avLst>
          </a:prstGeom>
          <a:solidFill>
            <a:srgbClr val="3A3B3C"/>
          </a:solidFill>
          <a:ln/>
        </p:spPr>
      </p:sp>
      <p:sp>
        <p:nvSpPr>
          <p:cNvPr id="11" name="Text 6"/>
          <p:cNvSpPr/>
          <p:nvPr/>
        </p:nvSpPr>
        <p:spPr>
          <a:xfrm>
            <a:off x="4867989" y="2893933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 Launches</a:t>
            </a:r>
            <a:endParaRPr lang="en-US" sz="1943" dirty="0"/>
          </a:p>
        </p:txBody>
      </p:sp>
      <p:sp>
        <p:nvSpPr>
          <p:cNvPr id="12" name="Text 7"/>
          <p:cNvSpPr/>
          <p:nvPr/>
        </p:nvSpPr>
        <p:spPr>
          <a:xfrm>
            <a:off x="4867989" y="3320653"/>
            <a:ext cx="3388043" cy="1263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closely monitors customer demand and rapidly introduces new products to capitalize on emerging trends.</a:t>
            </a:r>
            <a:endParaRPr lang="en-US" sz="1554" dirty="0"/>
          </a:p>
        </p:txBody>
      </p:sp>
      <p:sp>
        <p:nvSpPr>
          <p:cNvPr id="13" name="Shape 8"/>
          <p:cNvSpPr/>
          <p:nvPr/>
        </p:nvSpPr>
        <p:spPr>
          <a:xfrm>
            <a:off x="690801" y="4978241"/>
            <a:ext cx="3782616" cy="2084308"/>
          </a:xfrm>
          <a:prstGeom prst="roundRect">
            <a:avLst>
              <a:gd name="adj" fmla="val 1421"/>
            </a:avLst>
          </a:prstGeom>
          <a:solidFill>
            <a:srgbClr val="3A3B3C"/>
          </a:solidFill>
          <a:ln/>
        </p:spPr>
      </p:sp>
      <p:sp>
        <p:nvSpPr>
          <p:cNvPr id="14" name="Text 9"/>
          <p:cNvSpPr/>
          <p:nvPr/>
        </p:nvSpPr>
        <p:spPr>
          <a:xfrm>
            <a:off x="888087" y="5175528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Fastest-Growing</a:t>
            </a:r>
            <a:endParaRPr lang="en-US" sz="1943" dirty="0"/>
          </a:p>
        </p:txBody>
      </p:sp>
      <p:sp>
        <p:nvSpPr>
          <p:cNvPr id="15" name="Text 10"/>
          <p:cNvSpPr/>
          <p:nvPr/>
        </p:nvSpPr>
        <p:spPr>
          <a:xfrm>
            <a:off x="888087" y="5602248"/>
            <a:ext cx="3388043" cy="1263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Categories like smart home technology, fitness equipment, and sustainable products are experiencing exponential growth.</a:t>
            </a:r>
            <a:endParaRPr lang="en-US" sz="1554" dirty="0"/>
          </a:p>
        </p:txBody>
      </p:sp>
      <p:sp>
        <p:nvSpPr>
          <p:cNvPr id="16" name="Shape 11"/>
          <p:cNvSpPr/>
          <p:nvPr/>
        </p:nvSpPr>
        <p:spPr>
          <a:xfrm>
            <a:off x="4670703" y="4978241"/>
            <a:ext cx="3782616" cy="2084308"/>
          </a:xfrm>
          <a:prstGeom prst="roundRect">
            <a:avLst>
              <a:gd name="adj" fmla="val 1421"/>
            </a:avLst>
          </a:prstGeom>
          <a:solidFill>
            <a:srgbClr val="3A3B3C"/>
          </a:solidFill>
          <a:ln/>
        </p:spPr>
      </p:sp>
      <p:sp>
        <p:nvSpPr>
          <p:cNvPr id="17" name="Text 12"/>
          <p:cNvSpPr/>
          <p:nvPr/>
        </p:nvSpPr>
        <p:spPr>
          <a:xfrm>
            <a:off x="4867989" y="5175528"/>
            <a:ext cx="2467451" cy="3083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9"/>
              </a:lnSpc>
              <a:buNone/>
            </a:pPr>
            <a:r>
              <a:rPr lang="en-US" sz="194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Reviews</a:t>
            </a:r>
            <a:endParaRPr lang="en-US" sz="1943" dirty="0"/>
          </a:p>
        </p:txBody>
      </p:sp>
      <p:sp>
        <p:nvSpPr>
          <p:cNvPr id="18" name="Text 13"/>
          <p:cNvSpPr/>
          <p:nvPr/>
        </p:nvSpPr>
        <p:spPr>
          <a:xfrm>
            <a:off x="4867989" y="5602248"/>
            <a:ext cx="3388043" cy="1263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87"/>
              </a:lnSpc>
              <a:buNone/>
            </a:pPr>
            <a:r>
              <a:rPr lang="en-US" sz="155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reviews and ratings play a crucial role in driving sales and customer loyalty on the Amazon platform.</a:t>
            </a:r>
            <a:endParaRPr lang="en-US" sz="1554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4" y="2700099"/>
            <a:ext cx="5030033" cy="28294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5289" y="793313"/>
            <a:ext cx="7866221" cy="1711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92"/>
              </a:lnSpc>
              <a:buNone/>
            </a:pPr>
            <a:r>
              <a:rPr lang="en-US" sz="3593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into Amazon's Pricing Strategies and Competitive Landscape</a:t>
            </a:r>
            <a:endParaRPr lang="en-US" sz="3593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89" y="2778323"/>
            <a:ext cx="456248" cy="45624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25289" y="3417094"/>
            <a:ext cx="228171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6"/>
              </a:lnSpc>
              <a:buNone/>
            </a:pPr>
            <a:r>
              <a:rPr lang="en-US" sz="179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Pricing</a:t>
            </a:r>
            <a:endParaRPr lang="en-US" sz="1797" dirty="0"/>
          </a:p>
        </p:txBody>
      </p:sp>
      <p:sp>
        <p:nvSpPr>
          <p:cNvPr id="9" name="Text 3"/>
          <p:cNvSpPr/>
          <p:nvPr/>
        </p:nvSpPr>
        <p:spPr>
          <a:xfrm>
            <a:off x="6125289" y="3811667"/>
            <a:ext cx="3796189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employs sophisticated algorithms to adjust prices based on demand, competition, and other market factors.</a:t>
            </a:r>
            <a:endParaRPr lang="en-US" sz="1437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203" y="2778323"/>
            <a:ext cx="456248" cy="4562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195203" y="3417094"/>
            <a:ext cx="2607945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6"/>
              </a:lnSpc>
              <a:buNone/>
            </a:pPr>
            <a:r>
              <a:rPr lang="en-US" sz="179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Competitive Monitoring</a:t>
            </a:r>
            <a:endParaRPr lang="en-US" sz="1797" dirty="0"/>
          </a:p>
        </p:txBody>
      </p:sp>
      <p:sp>
        <p:nvSpPr>
          <p:cNvPr id="12" name="Text 5"/>
          <p:cNvSpPr/>
          <p:nvPr/>
        </p:nvSpPr>
        <p:spPr>
          <a:xfrm>
            <a:off x="10195203" y="3811667"/>
            <a:ext cx="3796308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 closely tracks pricing and offerings from competitors to ensure it remains the most attractive option for customers.</a:t>
            </a:r>
            <a:endParaRPr lang="en-US" sz="1437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289" y="5235059"/>
            <a:ext cx="456248" cy="45624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25289" y="5873829"/>
            <a:ext cx="2281714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6"/>
              </a:lnSpc>
              <a:buNone/>
            </a:pPr>
            <a:r>
              <a:rPr lang="en-US" sz="179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Loyalty</a:t>
            </a:r>
            <a:endParaRPr lang="en-US" sz="1797" dirty="0"/>
          </a:p>
        </p:txBody>
      </p:sp>
      <p:sp>
        <p:nvSpPr>
          <p:cNvPr id="15" name="Text 7"/>
          <p:cNvSpPr/>
          <p:nvPr/>
        </p:nvSpPr>
        <p:spPr>
          <a:xfrm>
            <a:off x="6125289" y="6268403"/>
            <a:ext cx="3796189" cy="8758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Prime membership program and personalized recommendations help drive customer loyalty and repeat business.</a:t>
            </a:r>
            <a:endParaRPr lang="en-US" sz="1437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203" y="5235059"/>
            <a:ext cx="456248" cy="45624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195203" y="5873829"/>
            <a:ext cx="2724745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6"/>
              </a:lnSpc>
              <a:buNone/>
            </a:pPr>
            <a:r>
              <a:rPr lang="en-US" sz="179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Marketplace Dominance</a:t>
            </a:r>
            <a:endParaRPr lang="en-US" sz="1797" dirty="0"/>
          </a:p>
        </p:txBody>
      </p:sp>
      <p:sp>
        <p:nvSpPr>
          <p:cNvPr id="18" name="Text 9"/>
          <p:cNvSpPr/>
          <p:nvPr/>
        </p:nvSpPr>
        <p:spPr>
          <a:xfrm>
            <a:off x="10195203" y="6268403"/>
            <a:ext cx="3796308" cy="1167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Amazon's position as the leading e-commerce platform gives it significant leverage over suppliers and third-party sellers.</a:t>
            </a:r>
            <a:endParaRPr lang="en-US" sz="1437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358" y="1569958"/>
            <a:ext cx="5089684" cy="50896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5665" y="959287"/>
            <a:ext cx="8032671" cy="992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07"/>
              </a:lnSpc>
              <a:buNone/>
            </a:pPr>
            <a:r>
              <a:rPr lang="en-US" sz="312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Recommendations for Data-Driven Decision Making</a:t>
            </a:r>
            <a:endParaRPr lang="en-US" sz="3126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5" y="2189678"/>
            <a:ext cx="793790" cy="12701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587579" y="2348389"/>
            <a:ext cx="2295406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 Key Drivers</a:t>
            </a:r>
            <a:endParaRPr lang="en-US" sz="1563" dirty="0"/>
          </a:p>
        </p:txBody>
      </p:sp>
      <p:sp>
        <p:nvSpPr>
          <p:cNvPr id="9" name="Text 3"/>
          <p:cNvSpPr/>
          <p:nvPr/>
        </p:nvSpPr>
        <p:spPr>
          <a:xfrm>
            <a:off x="1587579" y="2691646"/>
            <a:ext cx="7000756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sales data to identify the main factors influencing Amazon's revenue growth and profitability.</a:t>
            </a:r>
            <a:endParaRPr lang="en-US" sz="12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5" y="3459837"/>
            <a:ext cx="793790" cy="12701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587579" y="3618548"/>
            <a:ext cx="2117884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Optimize Product Mix</a:t>
            </a:r>
            <a:endParaRPr lang="en-US" sz="1563" dirty="0"/>
          </a:p>
        </p:txBody>
      </p:sp>
      <p:sp>
        <p:nvSpPr>
          <p:cNvPr id="12" name="Text 5"/>
          <p:cNvSpPr/>
          <p:nvPr/>
        </p:nvSpPr>
        <p:spPr>
          <a:xfrm>
            <a:off x="1587579" y="3961805"/>
            <a:ext cx="7000756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insights on top-selling categories and emerging trends to refine product offerings and inventory strategies.</a:t>
            </a:r>
            <a:endParaRPr lang="en-US" sz="12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65" y="4729996"/>
            <a:ext cx="793790" cy="12701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87579" y="4888706"/>
            <a:ext cx="256984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Pricing Strategies</a:t>
            </a:r>
            <a:endParaRPr lang="en-US" sz="1563" dirty="0"/>
          </a:p>
        </p:txBody>
      </p:sp>
      <p:sp>
        <p:nvSpPr>
          <p:cNvPr id="15" name="Text 7"/>
          <p:cNvSpPr/>
          <p:nvPr/>
        </p:nvSpPr>
        <p:spPr>
          <a:xfrm>
            <a:off x="1587579" y="5231963"/>
            <a:ext cx="7000756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Amazon's dynamic pricing capabilities and competitive data to maximize revenue and margins.</a:t>
            </a:r>
            <a:endParaRPr lang="en-US" sz="12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65" y="6000155"/>
            <a:ext cx="793790" cy="12701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587579" y="6158865"/>
            <a:ext cx="2893338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53"/>
              </a:lnSpc>
              <a:buNone/>
            </a:pPr>
            <a:r>
              <a:rPr lang="en-US" sz="156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Leverage Data-Driven Insights</a:t>
            </a:r>
            <a:endParaRPr lang="en-US" sz="1563" dirty="0"/>
          </a:p>
        </p:txBody>
      </p:sp>
      <p:sp>
        <p:nvSpPr>
          <p:cNvPr id="18" name="Text 9"/>
          <p:cNvSpPr/>
          <p:nvPr/>
        </p:nvSpPr>
        <p:spPr>
          <a:xfrm>
            <a:off x="1587579" y="6502122"/>
            <a:ext cx="7000756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monitor and analyze Amazon's sales data to inform strategic decision-making and drive long-term growth.</a:t>
            </a:r>
            <a:endParaRPr lang="en-US" sz="1250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2024-08-12T10:50:08Z</dcterms:created>
  <dcterms:modified xsi:type="dcterms:W3CDTF">2024-08-12T10:50:08Z</dcterms:modified>
</cp:coreProperties>
</file>